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5" r:id="rId6"/>
    <p:sldId id="261" r:id="rId7"/>
    <p:sldId id="264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66A"/>
    <a:srgbClr val="651D32"/>
    <a:srgbClr val="BA9AA3"/>
    <a:srgbClr val="C9C2BA"/>
    <a:srgbClr val="3D2E32"/>
    <a:srgbClr val="81776F"/>
    <a:srgbClr val="8177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40" autoAdjust="0"/>
    <p:restoredTop sz="93996" autoAdjust="0"/>
  </p:normalViewPr>
  <p:slideViewPr>
    <p:cSldViewPr>
      <p:cViewPr varScale="1">
        <p:scale>
          <a:sx n="90" d="100"/>
          <a:sy n="90" d="100"/>
        </p:scale>
        <p:origin x="84" y="96"/>
      </p:cViewPr>
      <p:guideLst>
        <p:guide orient="horz" pos="197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77C24-B267-42B4-A6DA-E2D49EAB81AC}" type="datetimeFigureOut">
              <a:rPr lang="es-MX" smtClean="0"/>
              <a:t>29/06/2022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E3928-1AF9-4754-AEC5-36B8A96076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27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E3928-1AF9-4754-AEC5-36B8A96076B6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6760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29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2513-7D76-44F4-A4EB-02F5BA9AE113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4" name="28 Marcador de título">
            <a:extLst>
              <a:ext uri="{FF2B5EF4-FFF2-40B4-BE49-F238E27FC236}">
                <a16:creationId xmlns:a16="http://schemas.microsoft.com/office/drawing/2014/main" id="{C8B18219-DBF4-44FB-8DDB-00B531578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/>
          <a:p>
            <a:pPr marL="0" lvl="0"/>
            <a:r>
              <a:rPr lang="es-MX" dirty="0"/>
              <a:t>FAETA – Educación Tecnológica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2037913-6506-4D2A-8697-3A0F82262B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0389"/>
            <a:ext cx="1666875" cy="1094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3861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9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2513-7D76-44F4-A4EB-02F5BA9AE113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4" name="28 Marcador de título">
            <a:extLst>
              <a:ext uri="{FF2B5EF4-FFF2-40B4-BE49-F238E27FC236}">
                <a16:creationId xmlns:a16="http://schemas.microsoft.com/office/drawing/2014/main" id="{769AA7D0-224A-42A1-9293-A8E97AA7B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/>
          <a:p>
            <a:pPr marL="0" lvl="0"/>
            <a:r>
              <a:rPr lang="es-MX" dirty="0"/>
              <a:t>FAETA – Educación Tecnológica</a:t>
            </a:r>
          </a:p>
        </p:txBody>
      </p:sp>
    </p:spTree>
    <p:extLst>
      <p:ext uri="{BB962C8B-B14F-4D97-AF65-F5344CB8AC3E}">
        <p14:creationId xmlns:p14="http://schemas.microsoft.com/office/powerpoint/2010/main" val="16210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-20851" y="6669360"/>
            <a:ext cx="9169245" cy="215444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CuadroTexto"/>
          <p:cNvSpPr txBox="1"/>
          <p:nvPr userDrawn="1"/>
        </p:nvSpPr>
        <p:spPr>
          <a:xfrm>
            <a:off x="-20851" y="-27384"/>
            <a:ext cx="9164801" cy="1188000"/>
          </a:xfrm>
          <a:prstGeom prst="rect">
            <a:avLst/>
          </a:prstGeom>
          <a:solidFill>
            <a:schemeClr val="bg1"/>
          </a:solidFill>
          <a:ln>
            <a:solidFill>
              <a:srgbClr val="651D3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MX" sz="8100" dirty="0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58311" l="0" r="100000">
                        <a14:foregroundMark x1="98529" y1="43324" x2="490" y2="44687"/>
                        <a14:foregroundMark x1="18627" y1="37602" x2="73693" y2="37602"/>
                        <a14:foregroundMark x1="41176" y1="24796" x2="23529" y2="23706"/>
                        <a14:foregroundMark x1="7353" y1="5722" x2="0" y2="5450"/>
                        <a14:foregroundMark x1="96405" y1="2997" x2="83497" y2="11717"/>
                        <a14:foregroundMark x1="92647" y1="11989" x2="90850" y2="24523"/>
                        <a14:foregroundMark x1="93137" y1="44687" x2="97386" y2="45504"/>
                        <a14:backgroundMark x1="99510" y1="2997" x2="93627" y2="17439"/>
                        <a14:backgroundMark x1="93627" y1="17439" x2="99183" y2="471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8574" b="53919"/>
          <a:stretch/>
        </p:blipFill>
        <p:spPr>
          <a:xfrm flipH="1" flipV="1">
            <a:off x="2015406" y="-27384"/>
            <a:ext cx="7132988" cy="1188000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3366824" y="92297"/>
            <a:ext cx="53578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cs typeface="Times New Roman" pitchFamily="18" charset="0"/>
              </a:rPr>
              <a:t>INFORME DE LA EVALUACIÓN ESPECÍFICA DE DESEMPEÑO </a:t>
            </a:r>
          </a:p>
          <a:p>
            <a:pPr algn="ctr"/>
            <a:r>
              <a:rPr lang="es-MX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cs typeface="Times New Roman" pitchFamily="18" charset="0"/>
              </a:rPr>
              <a:t>2021</a:t>
            </a:r>
          </a:p>
        </p:txBody>
      </p:sp>
      <p:sp>
        <p:nvSpPr>
          <p:cNvPr id="28" name="27 CuadroTexto"/>
          <p:cNvSpPr txBox="1"/>
          <p:nvPr userDrawn="1"/>
        </p:nvSpPr>
        <p:spPr>
          <a:xfrm>
            <a:off x="8309954" y="6669360"/>
            <a:ext cx="829469" cy="215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MX" sz="800" b="1" dirty="0">
              <a:solidFill>
                <a:srgbClr val="3D2E32"/>
              </a:solidFill>
            </a:endParaRPr>
          </a:p>
        </p:txBody>
      </p:sp>
      <p:sp>
        <p:nvSpPr>
          <p:cNvPr id="29" name="28 Marcador de título"/>
          <p:cNvSpPr>
            <a:spLocks noGrp="1"/>
          </p:cNvSpPr>
          <p:nvPr>
            <p:ph type="title"/>
          </p:nvPr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/>
          <a:p>
            <a:pPr marL="0" lvl="0"/>
            <a:r>
              <a:rPr lang="es-MX" dirty="0"/>
              <a:t>FAETA – Educación Tecnológica</a:t>
            </a:r>
          </a:p>
        </p:txBody>
      </p:sp>
      <p:sp>
        <p:nvSpPr>
          <p:cNvPr id="30" name="29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2513-7D76-44F4-A4EB-02F5BA9AE113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1" name="10 Elipse"/>
          <p:cNvSpPr/>
          <p:nvPr userDrawn="1"/>
        </p:nvSpPr>
        <p:spPr>
          <a:xfrm>
            <a:off x="1475656" y="-20184"/>
            <a:ext cx="1079500" cy="1177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465C97D3-522E-40BE-9901-B8071B10057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0389"/>
            <a:ext cx="1666875" cy="1094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5496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s-MX" sz="1200" b="1" kern="1200" baseline="0" dirty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estiza" pitchFamily="50" charset="0"/>
          <a:ea typeface="+mn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040604"/>
              </p:ext>
            </p:extLst>
          </p:nvPr>
        </p:nvGraphicFramePr>
        <p:xfrm>
          <a:off x="696842" y="1484784"/>
          <a:ext cx="8256614" cy="50145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256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El </a:t>
                      </a: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CONALEP</a:t>
                      </a: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 forma mediante un modelo basado en competencias, a profesionales técnicos y profesionales técnicos bachiller, capacita y evalúa con fines de certificación de competencias laborales y servicios tecnológicos para atender las necesidades del sector productivo del país.  Además, se cuenta con el sistema de formación Dual, el cual le permite mantener a los alumnos en las aulas y al mismo tiempo en las empresas, así los estudiantes obtienen preparación académica y práctica, por lo que al final de carrera, logran certificación educativa, experiencia laboral y de conocimientos.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endParaRPr lang="es-MX" sz="800" b="0" dirty="0">
                        <a:solidFill>
                          <a:schemeClr val="tx1"/>
                        </a:solidFill>
                        <a:effectLst/>
                        <a:latin typeface="Mestiza" pitchFamily="50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0000"/>
                        </a:lnSpc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El compromiso es con la calidad educativa y con la satisfacción plena de las personas que utilizan nuestros servicios para que contribuyan al desarrollo de nuestra entidad y sus índices de competitividad. 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endParaRPr lang="es-MX" sz="800" b="0" dirty="0">
                        <a:solidFill>
                          <a:schemeClr val="tx1"/>
                        </a:solidFill>
                        <a:effectLst/>
                        <a:latin typeface="Mestiza" pitchFamily="50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Ofreciendo 20 carreras tecnológicas y de servicios, como son: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Asistente Directivo, Administración, Alimentos y Bebidas, Hospitalidad Turística, Informática, Telecomunicaciones, Contabilidad, Autotrónica, Mecatrónica, Electromecánica Industrial, Electricidad Industrial, Refrigeración y Climatización, Motores a Diésel, Expresión Gráfica Digital, Seguridad e Higiene y Protección Civil, Conservación del Medio Ambiente, Mantenimiento a Sistemas Automáticos y Procesamiento Industrial de Alimentos, Fuentes Alternas de Energía y Producción y Transformación de Productos Acuícolas, estas dirigidas a jóvenes egresados del nivel secundaria de los 18 municipios del estado de Sinaloa.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endParaRPr lang="es-MX" sz="800" b="0" dirty="0">
                        <a:solidFill>
                          <a:schemeClr val="tx1"/>
                        </a:solidFill>
                        <a:effectLst/>
                        <a:latin typeface="Mestiza" pitchFamily="50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Capacitación para el trabajo: 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Los cursos y actividades están dirigidas a personal que está laborando actualmente dentro de alguna empresa y el objetivo de la capacitación es el de desarrollar habilidades y competencias que le permitan un mejor desempeño dentro de su puesto de trabajo o su capacitación para el desempeño de una nueva área, siempre procurando el mejor desarrollo del conocimiento ya sea empresarial o personal.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endParaRPr lang="es-MX" sz="800" b="0" dirty="0">
                        <a:solidFill>
                          <a:schemeClr val="tx1"/>
                        </a:solidFill>
                        <a:effectLst/>
                        <a:latin typeface="Mestiza" pitchFamily="50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Centros de Evaluación:</a:t>
                      </a:r>
                    </a:p>
                    <a:p>
                      <a:pPr algn="just">
                        <a:lnSpc>
                          <a:spcPct val="110000"/>
                        </a:lnSpc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Se cuenta con 16 centros de evaluación en el estado, en los cuales se realizan procesos de evaluación a los candidatos de acuerdo a los requerimientos de las Normas Técnicas de Competencia Laboral (NTCL) y los programas de evaluación establecidos por los centros de evaluación, los programas evaluativos son: Elaboración de Documentos Mediante Herramientas de Computo, Mantenimiento a Instalaciones Eléctricas, Preparación del Mantenimiento a Sistemas Electromecánicos, Prestación de Servicios para la Atención, Cuidado y Desarrollo Integral de Niñas y Niños en Centro de Atención Infantil, Mantenimiento de Sistemas de Aire Acondicionado y Refrigeración, Coordinación de los Servicios de Hospedaje y Servicio de Atención al Huésped.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11 Marcador de número de diapositiva"/>
          <p:cNvSpPr>
            <a:spLocks noGrp="1"/>
          </p:cNvSpPr>
          <p:nvPr>
            <p:ph type="sldNum" sz="quarter" idx="4"/>
          </p:nvPr>
        </p:nvSpPr>
        <p:spPr>
          <a:ln>
            <a:noFill/>
          </a:ln>
        </p:spPr>
        <p:txBody>
          <a:bodyPr/>
          <a:lstStyle/>
          <a:p>
            <a:fld id="{34762513-7D76-44F4-A4EB-02F5BA9AE113}" type="slidenum">
              <a:rPr lang="es-MX" smtClean="0"/>
              <a:t>1</a:t>
            </a:fld>
            <a:endParaRPr lang="es-MX" dirty="0"/>
          </a:p>
        </p:txBody>
      </p:sp>
      <p:sp>
        <p:nvSpPr>
          <p:cNvPr id="8" name="2 Pentágono">
            <a:extLst>
              <a:ext uri="{FF2B5EF4-FFF2-40B4-BE49-F238E27FC236}">
                <a16:creationId xmlns:a16="http://schemas.microsoft.com/office/drawing/2014/main" id="{5F4D898A-1D49-4862-B393-D8F7D65B3861}"/>
              </a:ext>
            </a:extLst>
          </p:cNvPr>
          <p:cNvSpPr/>
          <p:nvPr/>
        </p:nvSpPr>
        <p:spPr>
          <a:xfrm rot="5400000">
            <a:off x="-2165818" y="3915668"/>
            <a:ext cx="4969320" cy="396000"/>
          </a:xfrm>
          <a:prstGeom prst="homePlate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9" name="3 CuadroTexto">
            <a:extLst>
              <a:ext uri="{FF2B5EF4-FFF2-40B4-BE49-F238E27FC236}">
                <a16:creationId xmlns:a16="http://schemas.microsoft.com/office/drawing/2014/main" id="{BD95FFDF-CE65-4CC7-86A1-12A0E971A56C}"/>
              </a:ext>
            </a:extLst>
          </p:cNvPr>
          <p:cNvSpPr txBox="1"/>
          <p:nvPr/>
        </p:nvSpPr>
        <p:spPr>
          <a:xfrm rot="16200000">
            <a:off x="-860874" y="3756766"/>
            <a:ext cx="23798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Descripción del Programa</a:t>
            </a:r>
          </a:p>
        </p:txBody>
      </p:sp>
      <p:sp>
        <p:nvSpPr>
          <p:cNvPr id="13" name="4 Elipse">
            <a:extLst>
              <a:ext uri="{FF2B5EF4-FFF2-40B4-BE49-F238E27FC236}">
                <a16:creationId xmlns:a16="http://schemas.microsoft.com/office/drawing/2014/main" id="{A3EF9052-8316-4E5F-AF1F-DCF8A684A182}"/>
              </a:ext>
            </a:extLst>
          </p:cNvPr>
          <p:cNvSpPr/>
          <p:nvPr/>
        </p:nvSpPr>
        <p:spPr>
          <a:xfrm>
            <a:off x="35496" y="1268760"/>
            <a:ext cx="576000" cy="576000"/>
          </a:xfrm>
          <a:prstGeom prst="ellipse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1</a:t>
            </a:r>
          </a:p>
        </p:txBody>
      </p:sp>
      <p:sp>
        <p:nvSpPr>
          <p:cNvPr id="11" name="28 Marcador de título">
            <a:extLst>
              <a:ext uri="{FF2B5EF4-FFF2-40B4-BE49-F238E27FC236}">
                <a16:creationId xmlns:a16="http://schemas.microsoft.com/office/drawing/2014/main" id="{C5CE443F-F530-4B1C-BEC1-1FFC7C871F31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</p:spTree>
    <p:extLst>
      <p:ext uri="{BB962C8B-B14F-4D97-AF65-F5344CB8AC3E}">
        <p14:creationId xmlns:p14="http://schemas.microsoft.com/office/powerpoint/2010/main" val="961181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heurón"/>
          <p:cNvSpPr/>
          <p:nvPr/>
        </p:nvSpPr>
        <p:spPr>
          <a:xfrm>
            <a:off x="703002" y="1412776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¿Cuáles son los resultados del Programa y cómo los mide?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4762513-7D76-44F4-A4EB-02F5BA9AE113}" type="slidenum">
              <a:rPr lang="es-MX" smtClean="0"/>
              <a:t>2</a:t>
            </a:fld>
            <a:endParaRPr lang="es-MX" dirty="0"/>
          </a:p>
        </p:txBody>
      </p:sp>
      <p:sp>
        <p:nvSpPr>
          <p:cNvPr id="10" name="9 Cheurón"/>
          <p:cNvSpPr/>
          <p:nvPr/>
        </p:nvSpPr>
        <p:spPr>
          <a:xfrm rot="5400000">
            <a:off x="-2242635" y="3765868"/>
            <a:ext cx="5122952" cy="396000"/>
          </a:xfrm>
          <a:prstGeom prst="chevron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-221218" y="361453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Resultados</a:t>
            </a:r>
            <a:endParaRPr lang="es-MX" sz="1200" dirty="0">
              <a:solidFill>
                <a:schemeClr val="bg1"/>
              </a:solidFill>
              <a:latin typeface="Mestiza" pitchFamily="50" charset="0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35496" y="1268824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2</a:t>
            </a: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026764"/>
              </p:ext>
            </p:extLst>
          </p:nvPr>
        </p:nvGraphicFramePr>
        <p:xfrm>
          <a:off x="755576" y="1916096"/>
          <a:ext cx="4857881" cy="26650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857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712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En el ejercicio fiscal 2021, se obtuvo un </a:t>
                      </a: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60.30%</a:t>
                      </a: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 del total de 70% de la eficiencia terminal, es decir, alumnos que concluyeron sus estudios.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En cuanto a la absorción de egresados de nivel de educación secundaria se registró un </a:t>
                      </a: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7.6</a:t>
                      </a: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% del total 10.7% de la meta propuesta a alcanzar, sin embargo en el ejercicio 2020, la absorción fue del 8.1%.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Por lo que se refiere al programa que otorga becas, se registró un aumento gracias a que el Gobierno Federal otorga la Beca Benito Juárez, durante el primer semestre de 2020-2021 fue de </a:t>
                      </a: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99.6%</a:t>
                      </a: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 y para el segundo semestre fue de </a:t>
                      </a: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99.2%</a:t>
                      </a: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Mestiza" pitchFamily="50" charset="0"/>
                          <a:ea typeface="Calibri"/>
                          <a:cs typeface="Times New Roman"/>
                        </a:rPr>
                        <a:t>, en el ciclo escolar 2019-2020, específicamente en el primer semestre fue de 99.8% y para el segundo semestre de 2019-2020 se registro un 96.7%.</a:t>
                      </a:r>
                      <a:endParaRPr lang="es-MX" sz="1050" b="0" dirty="0">
                        <a:solidFill>
                          <a:schemeClr val="tx1"/>
                        </a:solidFill>
                        <a:latin typeface="Mestiza" pitchFamily="50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9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28 Marcador de título">
            <a:extLst>
              <a:ext uri="{FF2B5EF4-FFF2-40B4-BE49-F238E27FC236}">
                <a16:creationId xmlns:a16="http://schemas.microsoft.com/office/drawing/2014/main" id="{75987B53-A17B-4DB5-9C96-E9886477BA79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87DDC6D-0D27-44F2-B67F-DA521497F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2956" y="2057614"/>
            <a:ext cx="3291532" cy="2163474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FB46A010-2FCA-4D40-AF38-942756717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9381" y="4581129"/>
            <a:ext cx="3362235" cy="2016224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8F3F9941-620E-4590-B610-0937C469E6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624" y="4725144"/>
            <a:ext cx="3919659" cy="189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28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a 4">
            <a:extLst>
              <a:ext uri="{FF2B5EF4-FFF2-40B4-BE49-F238E27FC236}">
                <a16:creationId xmlns:a16="http://schemas.microsoft.com/office/drawing/2014/main" id="{E5AF1EF7-8B25-49C5-8A91-AE4107888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840947"/>
              </p:ext>
            </p:extLst>
          </p:nvPr>
        </p:nvGraphicFramePr>
        <p:xfrm>
          <a:off x="790704" y="2924944"/>
          <a:ext cx="8100792" cy="359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4704">
                  <a:extLst>
                    <a:ext uri="{9D8B030D-6E8A-4147-A177-3AD203B41FA5}">
                      <a16:colId xmlns:a16="http://schemas.microsoft.com/office/drawing/2014/main" val="91021889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672500348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3175581527"/>
                    </a:ext>
                  </a:extLst>
                </a:gridCol>
                <a:gridCol w="2664000">
                  <a:extLst>
                    <a:ext uri="{9D8B030D-6E8A-4147-A177-3AD203B41FA5}">
                      <a16:colId xmlns:a16="http://schemas.microsoft.com/office/drawing/2014/main" val="111247324"/>
                    </a:ext>
                  </a:extLst>
                </a:gridCol>
              </a:tblGrid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Cobertura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50" b="1" dirty="0">
                        <a:solidFill>
                          <a:schemeClr val="bg1"/>
                        </a:solidFill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Indicador de Cobertura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Avance de la Cobertura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48708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Municipios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1">
                  <a:txBody>
                    <a:bodyPr/>
                    <a:lstStyle/>
                    <a:p>
                      <a:pPr algn="just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046023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Mujeres atendidas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3,167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857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Hombres atendidos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4,438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172362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Total personas atendidas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7,605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0642795"/>
                  </a:ext>
                </a:extLst>
              </a:tr>
              <a:tr h="166727">
                <a:tc gridSpan="2"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Cuantificación de Poblaciones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50" b="1" dirty="0">
                        <a:solidFill>
                          <a:schemeClr val="bg1"/>
                        </a:solidFill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991190"/>
                  </a:ext>
                </a:extLst>
              </a:tr>
              <a:tr h="272826">
                <a:tc>
                  <a:txBody>
                    <a:bodyPr/>
                    <a:lstStyle/>
                    <a:p>
                      <a:pPr algn="ctr"/>
                      <a:r>
                        <a:rPr lang="es-MX" sz="1050" dirty="0">
                          <a:latin typeface="Mestiza" panose="00000500000000000000" pitchFamily="50" charset="0"/>
                        </a:rPr>
                        <a:t>Unidad de Medida</a:t>
                      </a:r>
                    </a:p>
                    <a:p>
                      <a:pPr algn="ctr"/>
                      <a:r>
                        <a:rPr lang="es-MX" sz="1050" dirty="0">
                          <a:latin typeface="Mestiza" panose="00000500000000000000" pitchFamily="50" charset="0"/>
                        </a:rPr>
                        <a:t>PA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dirty="0">
                          <a:latin typeface="Mestiza" panose="00000500000000000000" pitchFamily="50" charset="0"/>
                        </a:rPr>
                        <a:t>Personas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6485461"/>
                  </a:ext>
                </a:extLst>
              </a:tr>
              <a:tr h="166727">
                <a:tc gridSpan="2"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anose="00000500000000000000" pitchFamily="50" charset="0"/>
                        </a:rPr>
                        <a:t>Valor año (2021)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85297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Población Potencial (PP)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35,000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745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Población Objetivo (PO)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15,000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73748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Población Atendida (PA)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7,605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735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MX" sz="1050" dirty="0">
                          <a:latin typeface="Mestiza" panose="00000500000000000000" pitchFamily="50" charset="0"/>
                        </a:rPr>
                        <a:t>Población Atendida / Población Objetivo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51%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8437352"/>
                  </a:ext>
                </a:extLst>
              </a:tr>
            </a:tbl>
          </a:graphicData>
        </a:graphic>
      </p:graphicFrame>
      <p:sp>
        <p:nvSpPr>
          <p:cNvPr id="7" name="6 Cheurón"/>
          <p:cNvSpPr/>
          <p:nvPr/>
        </p:nvSpPr>
        <p:spPr>
          <a:xfrm>
            <a:off x="703002" y="1412816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Definición de Población Objetivo 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4762513-7D76-44F4-A4EB-02F5BA9AE113}" type="slidenum">
              <a:rPr lang="es-MX" smtClean="0"/>
              <a:t>3</a:t>
            </a:fld>
            <a:endParaRPr lang="es-MX" dirty="0"/>
          </a:p>
        </p:txBody>
      </p:sp>
      <p:sp>
        <p:nvSpPr>
          <p:cNvPr id="14" name="13 Pentágono"/>
          <p:cNvSpPr/>
          <p:nvPr/>
        </p:nvSpPr>
        <p:spPr>
          <a:xfrm rot="5400000">
            <a:off x="-2160620" y="3915236"/>
            <a:ext cx="4968232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35496" y="126876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3</a:t>
            </a:r>
          </a:p>
        </p:txBody>
      </p:sp>
      <p:sp>
        <p:nvSpPr>
          <p:cNvPr id="16" name="15 CuadroTexto"/>
          <p:cNvSpPr txBox="1"/>
          <p:nvPr/>
        </p:nvSpPr>
        <p:spPr>
          <a:xfrm rot="16200000">
            <a:off x="-138331" y="3698336"/>
            <a:ext cx="9236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Cobertura</a:t>
            </a:r>
          </a:p>
        </p:txBody>
      </p:sp>
      <p:sp>
        <p:nvSpPr>
          <p:cNvPr id="17" name="9 CuadroTexto">
            <a:extLst>
              <a:ext uri="{FF2B5EF4-FFF2-40B4-BE49-F238E27FC236}">
                <a16:creationId xmlns:a16="http://schemas.microsoft.com/office/drawing/2014/main" id="{AAEEEF44-DF5E-4B13-A2AE-BDC0206B2372}"/>
              </a:ext>
            </a:extLst>
          </p:cNvPr>
          <p:cNvSpPr txBox="1"/>
          <p:nvPr/>
        </p:nvSpPr>
        <p:spPr>
          <a:xfrm>
            <a:off x="755576" y="1821307"/>
            <a:ext cx="8135920" cy="1031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050" dirty="0">
                <a:latin typeface="Mestiza"/>
              </a:rPr>
              <a:t>Se atiende a jóvenes recién egresados del nivel educativo secundaria, que requieren continuar con sus estudios de nivel medio superior y al mismo tiempo capacitarse para la formación de un oficio, estos presentes en los 9 municipios en los que se cuenta con planteles educativos, así como al finalizar sus estudios de Técnico Bachiller les ayuda a acceder a la educación  superior y al mismo tiempo colocarse en el mercado laboral.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D12D979-D005-403C-9FC8-9C83F768F301}"/>
              </a:ext>
            </a:extLst>
          </p:cNvPr>
          <p:cNvSpPr txBox="1"/>
          <p:nvPr/>
        </p:nvSpPr>
        <p:spPr>
          <a:xfrm>
            <a:off x="6186049" y="3202208"/>
            <a:ext cx="2705447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50" dirty="0">
                <a:latin typeface="Mestiza" panose="00000500000000000000" pitchFamily="50" charset="0"/>
              </a:rPr>
              <a:t>En el ejercicio 2021, se logró la captación de 7,605 alumnos que se integraron a alguno de los programas educativos impartidos en la Institución Educativa, lo anterior en los 9 municipios del estado de Sinaloa donde hay planteles educativos de CONALEP.</a:t>
            </a:r>
          </a:p>
          <a:p>
            <a:pPr algn="just"/>
            <a:endParaRPr lang="es-MX" sz="1050" dirty="0">
              <a:latin typeface="Mestiza" panose="00000500000000000000" pitchFamily="50" charset="0"/>
            </a:endParaRPr>
          </a:p>
          <a:p>
            <a:pPr algn="just"/>
            <a:r>
              <a:rPr lang="es-MX" sz="1050" dirty="0">
                <a:latin typeface="Mestiza" panose="00000500000000000000" pitchFamily="50" charset="0"/>
              </a:rPr>
              <a:t>La mayor concentración de beneficiarios fueron en los municipios de Culiacán, Ahome y Mazatlán, en contraste con los municipios de Angostura, Mocorito y Escuinapa, los cuales, fueron los de menor cobertura. </a:t>
            </a:r>
          </a:p>
          <a:p>
            <a:pPr algn="just"/>
            <a:endParaRPr lang="es-MX" sz="1050" dirty="0">
              <a:latin typeface="Mestiza" panose="00000500000000000000" pitchFamily="50" charset="0"/>
            </a:endParaRPr>
          </a:p>
        </p:txBody>
      </p:sp>
      <p:sp>
        <p:nvSpPr>
          <p:cNvPr id="13" name="28 Marcador de título">
            <a:extLst>
              <a:ext uri="{FF2B5EF4-FFF2-40B4-BE49-F238E27FC236}">
                <a16:creationId xmlns:a16="http://schemas.microsoft.com/office/drawing/2014/main" id="{55FBC996-49D3-4489-9E1E-7753F9384C05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A3B13EE-60AF-40F4-B1C6-53950DEC8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088" y="3187154"/>
            <a:ext cx="2808312" cy="225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52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heurón"/>
          <p:cNvSpPr/>
          <p:nvPr/>
        </p:nvSpPr>
        <p:spPr>
          <a:xfrm>
            <a:off x="703002" y="1412816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Análisis del Sector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4762513-7D76-44F4-A4EB-02F5BA9AE113}" type="slidenum">
              <a:rPr lang="es-MX" smtClean="0"/>
              <a:t>4</a:t>
            </a:fld>
            <a:endParaRPr lang="es-MX" dirty="0"/>
          </a:p>
        </p:txBody>
      </p:sp>
      <p:sp>
        <p:nvSpPr>
          <p:cNvPr id="13" name="12 Pentágono"/>
          <p:cNvSpPr/>
          <p:nvPr/>
        </p:nvSpPr>
        <p:spPr>
          <a:xfrm rot="5400000">
            <a:off x="-2140514" y="3863334"/>
            <a:ext cx="4928020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35496" y="126876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4</a:t>
            </a:r>
          </a:p>
        </p:txBody>
      </p:sp>
      <p:sp>
        <p:nvSpPr>
          <p:cNvPr id="16" name="15 CuadroTexto"/>
          <p:cNvSpPr txBox="1"/>
          <p:nvPr/>
        </p:nvSpPr>
        <p:spPr>
          <a:xfrm rot="16200000">
            <a:off x="-471" y="3621818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Sector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80905454-EBED-4F4E-A75C-9437B8590865}"/>
              </a:ext>
            </a:extLst>
          </p:cNvPr>
          <p:cNvSpPr txBox="1"/>
          <p:nvPr/>
        </p:nvSpPr>
        <p:spPr>
          <a:xfrm>
            <a:off x="703002" y="1772816"/>
            <a:ext cx="8280000" cy="2485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050" dirty="0">
                <a:latin typeface="Mestiza"/>
              </a:rPr>
              <a:t>El programa contribuye al indicador sectorial  “</a:t>
            </a:r>
            <a:r>
              <a:rPr lang="es-MX" sz="1050" i="1" dirty="0">
                <a:latin typeface="Mestiza"/>
              </a:rPr>
              <a:t>Índice de incorporación al Padrón de Calidad del Sistema Nacional de Educación Media Superior</a:t>
            </a:r>
            <a:r>
              <a:rPr lang="es-MX" sz="1050" dirty="0">
                <a:latin typeface="Mestiza"/>
              </a:rPr>
              <a:t>”, que mide la proporción de la matricula de educación media superior inscrita en planteles que están incorporados al Padrón de Calidad del Sistema Nacional de Educación Media Superior (PC-SINEMS), donde se busca contribuir a fortalecer la calidad y pertenencia de la educación media superior, superior y formación para el trabajo, a fin de que contribuyan al desarrollo de México mediante el incremento de la eficiencia terminal en la educación profesional técnica. </a:t>
            </a:r>
          </a:p>
          <a:p>
            <a:pPr algn="just">
              <a:lnSpc>
                <a:spcPct val="150000"/>
              </a:lnSpc>
            </a:pPr>
            <a:r>
              <a:rPr lang="es-MX" sz="1050" dirty="0">
                <a:latin typeface="Mestiza"/>
              </a:rPr>
              <a:t>De los </a:t>
            </a:r>
            <a:r>
              <a:rPr lang="es-MX" sz="1050" b="1" dirty="0">
                <a:latin typeface="Mestiza"/>
              </a:rPr>
              <a:t>16</a:t>
            </a:r>
            <a:r>
              <a:rPr lang="es-MX" sz="1050" dirty="0">
                <a:latin typeface="Mestiza"/>
              </a:rPr>
              <a:t> planteles con los que se cuenta en Sinaloa, se mantuvo la acreditación de </a:t>
            </a:r>
            <a:r>
              <a:rPr lang="es-MX" sz="1050" b="1" dirty="0">
                <a:latin typeface="Mestiza"/>
              </a:rPr>
              <a:t>15</a:t>
            </a:r>
            <a:r>
              <a:rPr lang="es-MX" sz="1050" dirty="0">
                <a:latin typeface="Mestiza"/>
              </a:rPr>
              <a:t> Planteles educativos dentro del Padrón de Calidad del Sistema Nacional de Educación Media Superior por lo que de la meta del </a:t>
            </a:r>
            <a:r>
              <a:rPr lang="es-MX" sz="1050" b="1" dirty="0">
                <a:latin typeface="Mestiza"/>
              </a:rPr>
              <a:t>100%</a:t>
            </a:r>
            <a:r>
              <a:rPr lang="es-MX" sz="1050" dirty="0">
                <a:latin typeface="Mestiza"/>
              </a:rPr>
              <a:t> anual se obtuvo solo el </a:t>
            </a:r>
            <a:r>
              <a:rPr lang="es-MX" sz="1050" b="1" dirty="0">
                <a:latin typeface="Mestiza"/>
              </a:rPr>
              <a:t>94%</a:t>
            </a:r>
            <a:r>
              <a:rPr lang="es-MX" sz="1050" dirty="0">
                <a:latin typeface="Mestiza"/>
              </a:rPr>
              <a:t>, en comparación a los planteles incorporados a nivel nacional que son 260, CONALEP Sinaloa representa el 5.76% del 83.3% a nivel nacional incorporado al padrón, de los cuales 1 plantel forma parte del nivel de 1, en el nivel 2 se tienen 4 planteles, en el nivel 3 se encuentran 7 planteles, en el nivel 4 se tienen incorporados 3 planteles educativos.</a:t>
            </a:r>
          </a:p>
        </p:txBody>
      </p:sp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C4302DFC-ED38-4A3E-B73C-A272A1429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840592"/>
              </p:ext>
            </p:extLst>
          </p:nvPr>
        </p:nvGraphicFramePr>
        <p:xfrm>
          <a:off x="827584" y="4365160"/>
          <a:ext cx="7992888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4166845029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91159156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Indicador del Sector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Presupuesto del Ejercicio fiscal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5654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7337722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0C27105-355A-49AB-B0D9-B41C95F12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631599"/>
              </p:ext>
            </p:extLst>
          </p:nvPr>
        </p:nvGraphicFramePr>
        <p:xfrm>
          <a:off x="4932040" y="4725144"/>
          <a:ext cx="3744416" cy="1439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191">
                  <a:extLst>
                    <a:ext uri="{9D8B030D-6E8A-4147-A177-3AD203B41FA5}">
                      <a16:colId xmlns:a16="http://schemas.microsoft.com/office/drawing/2014/main" val="627760317"/>
                    </a:ext>
                  </a:extLst>
                </a:gridCol>
                <a:gridCol w="2438225">
                  <a:extLst>
                    <a:ext uri="{9D8B030D-6E8A-4147-A177-3AD203B41FA5}">
                      <a16:colId xmlns:a16="http://schemas.microsoft.com/office/drawing/2014/main" val="2477477799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</a:rPr>
                        <a:t>Año</a:t>
                      </a:r>
                      <a:endParaRPr lang="es-MX" sz="1050" b="1" i="0" u="none" strike="noStrike" dirty="0">
                        <a:solidFill>
                          <a:schemeClr val="tx1"/>
                        </a:solidFill>
                        <a:effectLst/>
                        <a:latin typeface="Mestiza" panose="00000500000000000000" pitchFamily="50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u="none" strike="noStrike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</a:rPr>
                        <a:t>Presupuesto ejercido</a:t>
                      </a:r>
                      <a:endParaRPr lang="es-MX" sz="1050" b="1" i="0" u="none" strike="noStrike" dirty="0">
                        <a:solidFill>
                          <a:schemeClr val="tx1"/>
                        </a:solidFill>
                        <a:effectLst/>
                        <a:latin typeface="Mestiza" panose="00000500000000000000" pitchFamily="50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03214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u="none" strike="noStrike" dirty="0">
                          <a:effectLst/>
                          <a:latin typeface="Mestiza" panose="00000500000000000000" pitchFamily="50" charset="0"/>
                        </a:rPr>
                        <a:t>2019</a:t>
                      </a:r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$ 369,112,028.67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920285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u="none" strike="noStrike">
                          <a:effectLst/>
                          <a:latin typeface="Mestiza" panose="00000500000000000000" pitchFamily="50" charset="0"/>
                        </a:rPr>
                        <a:t>2020</a:t>
                      </a:r>
                      <a:endParaRPr lang="es-MX" sz="1050" b="0" i="0" u="none" strike="noStrike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$ 380,710,434.37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914108"/>
                  </a:ext>
                </a:extLst>
              </a:tr>
              <a:tr h="3838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u="none" strike="noStrike" dirty="0">
                          <a:effectLst/>
                          <a:latin typeface="Mestiza" panose="00000500000000000000" pitchFamily="50" charset="0"/>
                        </a:rPr>
                        <a:t>2021</a:t>
                      </a:r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$ 401,715,410.80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8481073"/>
                  </a:ext>
                </a:extLst>
              </a:tr>
            </a:tbl>
          </a:graphicData>
        </a:graphic>
      </p:graphicFrame>
      <p:sp>
        <p:nvSpPr>
          <p:cNvPr id="12" name="28 Marcador de título">
            <a:extLst>
              <a:ext uri="{FF2B5EF4-FFF2-40B4-BE49-F238E27FC236}">
                <a16:creationId xmlns:a16="http://schemas.microsoft.com/office/drawing/2014/main" id="{C0907527-DBEE-4D42-82AE-35B59BFD7B96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20275B9-584F-42F2-A8F0-1E49156774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434" y="4595638"/>
            <a:ext cx="3744417" cy="210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40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F528482-0CDD-43E6-96A3-08BFCC969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4762513-7D76-44F4-A4EB-02F5BA9AE113}" type="slidenum">
              <a:rPr lang="es-MX" smtClean="0"/>
              <a:t>5</a:t>
            </a:fld>
            <a:endParaRPr lang="es-MX" dirty="0"/>
          </a:p>
        </p:txBody>
      </p:sp>
      <p:sp>
        <p:nvSpPr>
          <p:cNvPr id="5" name="3 Pentágono">
            <a:extLst>
              <a:ext uri="{FF2B5EF4-FFF2-40B4-BE49-F238E27FC236}">
                <a16:creationId xmlns:a16="http://schemas.microsoft.com/office/drawing/2014/main" id="{877EAB4A-A8CF-43BA-9065-E0BB74366304}"/>
              </a:ext>
            </a:extLst>
          </p:cNvPr>
          <p:cNvSpPr/>
          <p:nvPr/>
        </p:nvSpPr>
        <p:spPr>
          <a:xfrm rot="5400000">
            <a:off x="-2160562" y="3932913"/>
            <a:ext cx="5004225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6" name="5 CuadroTexto">
            <a:extLst>
              <a:ext uri="{FF2B5EF4-FFF2-40B4-BE49-F238E27FC236}">
                <a16:creationId xmlns:a16="http://schemas.microsoft.com/office/drawing/2014/main" id="{AF2B4F86-6ACD-4D99-908C-676A41BC78A3}"/>
              </a:ext>
            </a:extLst>
          </p:cNvPr>
          <p:cNvSpPr txBox="1"/>
          <p:nvPr/>
        </p:nvSpPr>
        <p:spPr>
          <a:xfrm rot="16200000">
            <a:off x="-1889680" y="3922715"/>
            <a:ext cx="4432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ght" pitchFamily="50" charset="0"/>
              </a:rPr>
              <a:t>Servicios y Gestión</a:t>
            </a:r>
          </a:p>
        </p:txBody>
      </p:sp>
      <p:sp>
        <p:nvSpPr>
          <p:cNvPr id="7" name="4 Elipse">
            <a:extLst>
              <a:ext uri="{FF2B5EF4-FFF2-40B4-BE49-F238E27FC236}">
                <a16:creationId xmlns:a16="http://schemas.microsoft.com/office/drawing/2014/main" id="{D85AF1ED-4DF5-4391-933E-1E4BEAABD66E}"/>
              </a:ext>
            </a:extLst>
          </p:cNvPr>
          <p:cNvSpPr/>
          <p:nvPr/>
        </p:nvSpPr>
        <p:spPr>
          <a:xfrm>
            <a:off x="53551" y="126876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8" name="7 Cheurón">
            <a:extLst>
              <a:ext uri="{FF2B5EF4-FFF2-40B4-BE49-F238E27FC236}">
                <a16:creationId xmlns:a16="http://schemas.microsoft.com/office/drawing/2014/main" id="{A8B9432E-75EA-4047-8BAF-2B5C0B7F471A}"/>
              </a:ext>
            </a:extLst>
          </p:cNvPr>
          <p:cNvSpPr/>
          <p:nvPr/>
        </p:nvSpPr>
        <p:spPr>
          <a:xfrm>
            <a:off x="703002" y="1412816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Análisis de Servicios y Gestión</a:t>
            </a:r>
          </a:p>
        </p:txBody>
      </p:sp>
      <p:sp>
        <p:nvSpPr>
          <p:cNvPr id="9" name="10 CuadroTexto">
            <a:extLst>
              <a:ext uri="{FF2B5EF4-FFF2-40B4-BE49-F238E27FC236}">
                <a16:creationId xmlns:a16="http://schemas.microsoft.com/office/drawing/2014/main" id="{5C8F3AE9-13B3-4674-A366-FD37AC2AE164}"/>
              </a:ext>
            </a:extLst>
          </p:cNvPr>
          <p:cNvSpPr txBox="1"/>
          <p:nvPr/>
        </p:nvSpPr>
        <p:spPr>
          <a:xfrm>
            <a:off x="703002" y="1772816"/>
            <a:ext cx="8280000" cy="2289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050" dirty="0">
                <a:latin typeface="Mestiza"/>
              </a:rPr>
              <a:t>El índice de Reprobación total es el porcentaje de alumnos que al término de un semestre y después de haber recibido asesorías inter semestrales, no aprobaron el 100% de los módulos que cursaron durante un semestre. </a:t>
            </a:r>
          </a:p>
          <a:p>
            <a:pPr algn="just">
              <a:lnSpc>
                <a:spcPct val="150000"/>
              </a:lnSpc>
            </a:pPr>
            <a:endParaRPr lang="es-MX" sz="200" dirty="0">
              <a:latin typeface="Mestiza"/>
            </a:endParaRPr>
          </a:p>
          <a:p>
            <a:pPr algn="just">
              <a:lnSpc>
                <a:spcPct val="150000"/>
              </a:lnSpc>
            </a:pPr>
            <a:r>
              <a:rPr lang="es-MX" sz="1050" dirty="0">
                <a:latin typeface="Mestiza"/>
              </a:rPr>
              <a:t>Durante el primer semestre del ciclo escolar 2020-2021 se tuvo un porcentaje de reprobación del </a:t>
            </a:r>
            <a:r>
              <a:rPr lang="es-MX" sz="1050" b="1" dirty="0">
                <a:latin typeface="Mestiza"/>
              </a:rPr>
              <a:t>22.9%</a:t>
            </a:r>
            <a:r>
              <a:rPr lang="es-MX" sz="1050" dirty="0">
                <a:latin typeface="Mestiza"/>
              </a:rPr>
              <a:t> del total de los alumnos inscritos, y para el segundo semestre fue de </a:t>
            </a:r>
            <a:r>
              <a:rPr lang="es-MX" sz="1050" b="1" dirty="0">
                <a:latin typeface="Mestiza"/>
              </a:rPr>
              <a:t>19.6%</a:t>
            </a:r>
            <a:r>
              <a:rPr lang="es-MX" sz="1050" dirty="0">
                <a:latin typeface="Mestiza"/>
              </a:rPr>
              <a:t>, durante el ciclo escolar 2019-2020 se tuvo porcentaje del </a:t>
            </a:r>
            <a:r>
              <a:rPr lang="es-MX" sz="1050" b="1" dirty="0">
                <a:latin typeface="Mestiza"/>
              </a:rPr>
              <a:t>23.9%</a:t>
            </a:r>
            <a:r>
              <a:rPr lang="es-MX" sz="1050" dirty="0">
                <a:latin typeface="Mestiza"/>
              </a:rPr>
              <a:t> de reprobación mientras que para el segundo semestre fue de </a:t>
            </a:r>
            <a:r>
              <a:rPr lang="es-MX" sz="1050" b="1" dirty="0">
                <a:latin typeface="Mestiza"/>
              </a:rPr>
              <a:t>12.9%</a:t>
            </a:r>
            <a:r>
              <a:rPr lang="es-MX" sz="1050" dirty="0">
                <a:latin typeface="Mestiza"/>
              </a:rPr>
              <a:t>, durante el ciclo escolar 2018-2019 primer semestre se tuvo un porcentaje del </a:t>
            </a:r>
            <a:r>
              <a:rPr lang="es-MX" sz="1050" b="1" dirty="0">
                <a:latin typeface="Mestiza"/>
              </a:rPr>
              <a:t>22.3%</a:t>
            </a:r>
            <a:r>
              <a:rPr lang="es-MX" sz="1050" dirty="0">
                <a:latin typeface="Mestiza"/>
              </a:rPr>
              <a:t> de reprobación, en el segundo semestre del ciclo 2018-2019 fue del </a:t>
            </a:r>
            <a:r>
              <a:rPr lang="es-MX" sz="1050" b="1" dirty="0">
                <a:latin typeface="Mestiza"/>
              </a:rPr>
              <a:t>18.8%</a:t>
            </a:r>
            <a:r>
              <a:rPr lang="es-MX" sz="1050" dirty="0">
                <a:latin typeface="Mestiza"/>
              </a:rPr>
              <a:t>, la meta del indicador es disminuirla a por lo menos el 16% en cada semestre, en comparación con ciclos escolares anteriores como el 2017-2018 primer semestre el registro fue de </a:t>
            </a:r>
            <a:r>
              <a:rPr lang="es-MX" sz="1050" b="1" dirty="0">
                <a:latin typeface="Mestiza"/>
              </a:rPr>
              <a:t>21.4%</a:t>
            </a:r>
            <a:r>
              <a:rPr lang="es-MX" sz="1050" dirty="0">
                <a:latin typeface="Mestiza"/>
              </a:rPr>
              <a:t> y para el segundo semestre de 2017-2018 se tuvo un </a:t>
            </a:r>
            <a:r>
              <a:rPr lang="es-MX" sz="1050" b="1" dirty="0">
                <a:latin typeface="Mestiza"/>
              </a:rPr>
              <a:t>16.5%</a:t>
            </a:r>
            <a:r>
              <a:rPr lang="es-MX" sz="1050" dirty="0">
                <a:latin typeface="Mestiza"/>
              </a:rPr>
              <a:t>, por lo que se puede observar que se ha disminuido dicho índice al paso de los ciclos escolares actuales, gracias a las acciones tomadas por los planteles escolares y la correcta certificación de los docentes. </a:t>
            </a:r>
          </a:p>
        </p:txBody>
      </p:sp>
      <p:sp>
        <p:nvSpPr>
          <p:cNvPr id="10" name="28 Marcador de título">
            <a:extLst>
              <a:ext uri="{FF2B5EF4-FFF2-40B4-BE49-F238E27FC236}">
                <a16:creationId xmlns:a16="http://schemas.microsoft.com/office/drawing/2014/main" id="{54982055-837F-4596-A5EF-2DD88FA8E282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  <p:graphicFrame>
        <p:nvGraphicFramePr>
          <p:cNvPr id="13" name="Tabla 2">
            <a:extLst>
              <a:ext uri="{FF2B5EF4-FFF2-40B4-BE49-F238E27FC236}">
                <a16:creationId xmlns:a16="http://schemas.microsoft.com/office/drawing/2014/main" id="{D26C6AA9-2FCB-4FEC-96C5-CB605E8FF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555773"/>
              </p:ext>
            </p:extLst>
          </p:nvPr>
        </p:nvGraphicFramePr>
        <p:xfrm>
          <a:off x="827584" y="4149080"/>
          <a:ext cx="7992888" cy="502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92888">
                  <a:extLst>
                    <a:ext uri="{9D8B030D-6E8A-4147-A177-3AD203B41FA5}">
                      <a16:colId xmlns:a16="http://schemas.microsoft.com/office/drawing/2014/main" val="416684502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Indicador de Servicios y Gestión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565414"/>
                  </a:ext>
                </a:extLst>
              </a:tr>
              <a:tr h="179992">
                <a:tc>
                  <a:txBody>
                    <a:bodyPr/>
                    <a:lstStyle/>
                    <a:p>
                      <a:pPr algn="ctr"/>
                      <a:endParaRPr lang="es-MX" sz="105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7337722"/>
                  </a:ext>
                </a:extLst>
              </a:tr>
            </a:tbl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1F48CBAF-A6DB-489B-BF3D-0188CB5545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7591" y="4400540"/>
            <a:ext cx="5230821" cy="23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31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4762513-7D76-44F4-A4EB-02F5BA9AE113}" type="slidenum">
              <a:rPr lang="es-MX" smtClean="0"/>
              <a:t>6</a:t>
            </a:fld>
            <a:endParaRPr lang="es-MX" dirty="0"/>
          </a:p>
        </p:txBody>
      </p:sp>
      <p:sp>
        <p:nvSpPr>
          <p:cNvPr id="9" name="8 Pentágono"/>
          <p:cNvSpPr/>
          <p:nvPr/>
        </p:nvSpPr>
        <p:spPr>
          <a:xfrm rot="5400000">
            <a:off x="-2212522" y="3935342"/>
            <a:ext cx="5072036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35496" y="126876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6</a:t>
            </a:r>
          </a:p>
        </p:txBody>
      </p:sp>
      <p:sp>
        <p:nvSpPr>
          <p:cNvPr id="12" name="11 CuadroTexto"/>
          <p:cNvSpPr txBox="1"/>
          <p:nvPr/>
        </p:nvSpPr>
        <p:spPr>
          <a:xfrm rot="16200000">
            <a:off x="-287638" y="3757624"/>
            <a:ext cx="1222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</a:rPr>
              <a:t>Análisis FODA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21737"/>
              </p:ext>
            </p:extLst>
          </p:nvPr>
        </p:nvGraphicFramePr>
        <p:xfrm>
          <a:off x="755577" y="1340768"/>
          <a:ext cx="8208912" cy="526738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128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0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283"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itchFamily="50" charset="0"/>
                        </a:rPr>
                        <a:t>Fortalezas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itchFamily="50" charset="0"/>
                        </a:rPr>
                        <a:t>Debilidades</a:t>
                      </a:r>
                      <a:endParaRPr lang="es-MX" sz="1050" b="1" baseline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stiza" pitchFamily="50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3068"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Identificar el problema o necesidad prioritaria al que va dirigido el fondo, conforme a los documentos normativos vigentes y establecidos.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Contar con las aportaciones del Fondo convergen en programas presupuestarios.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Contar con la población potencial, la población objetivo y la población atendida.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Mantener una estrategia y un mecanismo suficiente para identificar a la población objetivo y dar atención a la misma.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Contar con un padrón de beneficiarios con todas sus características.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Poseer instrumentos necesarios para medir el grado de satisfacción de la población atendida.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El programa no cuenta con una evaluación de impacto.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Los indicadores mostrados en la MIR son de tipo eficacia.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No se muestra una estrategia de cobertura para atender a la población objetivo.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No se aplican los instrumentos de satisfacción de la población atendida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05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itchFamily="50" charset="0"/>
                          <a:ea typeface="+mn-ea"/>
                          <a:cs typeface="+mn-cs"/>
                        </a:rPr>
                        <a:t>Oportunidades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05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itchFamily="50" charset="0"/>
                          <a:ea typeface="+mn-ea"/>
                          <a:cs typeface="+mn-cs"/>
                        </a:rPr>
                        <a:t>Amenazas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5981"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Distribuir y ministrar puntualmente los recursos por parte de la federación.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Crear indicadores que permitan determinar las necesidades de recursos humanos, financieros y materiales, para fortalecer el cumplimiento de las atribuciones.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Establecer un mecanismo que permita formular una estrategia de cobertura para alcanzar un mayor número de población objetivo.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Mestiza" pitchFamily="50" charset="0"/>
                        </a:rPr>
                        <a:t>Aplicar correctamente y de manera sistemática los instrumentos para medir el grado de satisfacción de la población atendida con que cuenta el programa.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No se cuenta con registros de avance de recomendaciones hechas en ejercicios fiscales anteriores.</a:t>
                      </a:r>
                    </a:p>
                    <a:p>
                      <a:pPr marL="171450" lvl="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No se cuenta con un registro adecuado del seguimiento en la colocación de egresados al nivel educativo superior o al mercado laboral.</a:t>
                      </a:r>
                    </a:p>
                    <a:p>
                      <a:pPr marL="171450" lvl="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50" b="0" kern="1200" dirty="0">
                          <a:solidFill>
                            <a:schemeClr val="tx1"/>
                          </a:solidFill>
                          <a:latin typeface="Mestiza" pitchFamily="50" charset="0"/>
                          <a:ea typeface="+mn-ea"/>
                          <a:cs typeface="+mn-cs"/>
                        </a:rPr>
                        <a:t>Posible incumplimiento de las metas propuestas debido a los cortes de presupuesto para el mantenimiento y actualización de algunos talleres y planteles escolares.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28 Marcador de título">
            <a:extLst>
              <a:ext uri="{FF2B5EF4-FFF2-40B4-BE49-F238E27FC236}">
                <a16:creationId xmlns:a16="http://schemas.microsoft.com/office/drawing/2014/main" id="{F61D3279-24B4-4063-9A04-EDC9856DA3B0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</p:spTree>
    <p:extLst>
      <p:ext uri="{BB962C8B-B14F-4D97-AF65-F5344CB8AC3E}">
        <p14:creationId xmlns:p14="http://schemas.microsoft.com/office/powerpoint/2010/main" val="11743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4762513-7D76-44F4-A4EB-02F5BA9AE113}" type="slidenum">
              <a:rPr lang="es-MX" smtClean="0"/>
              <a:t>7</a:t>
            </a:fld>
            <a:endParaRPr lang="es-MX" dirty="0"/>
          </a:p>
        </p:txBody>
      </p:sp>
      <p:sp>
        <p:nvSpPr>
          <p:cNvPr id="18" name="3 Pentágono">
            <a:extLst>
              <a:ext uri="{FF2B5EF4-FFF2-40B4-BE49-F238E27FC236}">
                <a16:creationId xmlns:a16="http://schemas.microsoft.com/office/drawing/2014/main" id="{73E91687-1400-44FC-9111-1C84C052AB4D}"/>
              </a:ext>
            </a:extLst>
          </p:cNvPr>
          <p:cNvSpPr/>
          <p:nvPr/>
        </p:nvSpPr>
        <p:spPr>
          <a:xfrm rot="5400000">
            <a:off x="-828414" y="5265061"/>
            <a:ext cx="2339929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9" name="5 CuadroTexto">
            <a:extLst>
              <a:ext uri="{FF2B5EF4-FFF2-40B4-BE49-F238E27FC236}">
                <a16:creationId xmlns:a16="http://schemas.microsoft.com/office/drawing/2014/main" id="{D5A947AB-4271-4255-A305-0E4AA00D874C}"/>
              </a:ext>
            </a:extLst>
          </p:cNvPr>
          <p:cNvSpPr txBox="1"/>
          <p:nvPr/>
        </p:nvSpPr>
        <p:spPr>
          <a:xfrm rot="16200000">
            <a:off x="-683278" y="5288340"/>
            <a:ext cx="2020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ght" pitchFamily="50" charset="0"/>
              </a:rPr>
              <a:t>Acciones del Programa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ght" pitchFamily="50" charset="0"/>
              </a:rPr>
              <a:t>en el Ejercicio Fiscal actual</a:t>
            </a:r>
          </a:p>
        </p:txBody>
      </p:sp>
      <p:sp>
        <p:nvSpPr>
          <p:cNvPr id="20" name="19 Pentágono"/>
          <p:cNvSpPr/>
          <p:nvPr/>
        </p:nvSpPr>
        <p:spPr>
          <a:xfrm rot="5400000">
            <a:off x="-854135" y="2556042"/>
            <a:ext cx="2355261" cy="396000"/>
          </a:xfrm>
          <a:prstGeom prst="homePlate">
            <a:avLst/>
          </a:prstGeom>
          <a:blipFill>
            <a:blip r:embed="rId3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35496" y="1247847"/>
            <a:ext cx="576000" cy="576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</a:p>
        </p:txBody>
      </p:sp>
      <p:sp>
        <p:nvSpPr>
          <p:cNvPr id="22" name="21 CuadroTexto"/>
          <p:cNvSpPr txBox="1"/>
          <p:nvPr/>
        </p:nvSpPr>
        <p:spPr>
          <a:xfrm rot="16200000">
            <a:off x="-396407" y="2570250"/>
            <a:ext cx="14398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ght" pitchFamily="50" charset="0"/>
              </a:rPr>
              <a:t>Recomendaciones</a:t>
            </a:r>
          </a:p>
        </p:txBody>
      </p:sp>
      <p:sp>
        <p:nvSpPr>
          <p:cNvPr id="23" name="4 Elipse">
            <a:extLst>
              <a:ext uri="{FF2B5EF4-FFF2-40B4-BE49-F238E27FC236}">
                <a16:creationId xmlns:a16="http://schemas.microsoft.com/office/drawing/2014/main" id="{86EFDE5D-2D09-4048-B494-CE66419CD8F8}"/>
              </a:ext>
            </a:extLst>
          </p:cNvPr>
          <p:cNvSpPr/>
          <p:nvPr/>
        </p:nvSpPr>
        <p:spPr>
          <a:xfrm>
            <a:off x="53551" y="4005064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755576" y="1340768"/>
            <a:ext cx="8136904" cy="2590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Promover la realización de evaluaciones de impacto con la finalidad de conocer los efectos y magnitud que se tiene hacia los beneficiarios.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Capacitación especializada y oportuna al plantel administrativo y docentes con la finalidad de mejorar el nivel de integración de los planteles Educativos en el PC-SINEMS. 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Llevar a cabo un análisis para identificar nuevos indicadores de Servicios y Gestión que proyecten perfectamente las funciones correspondientes de CONALEP Sinaloa dentro del FAETA. 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Priorizar acciones con enfoques que permitan atender las recomendaciones hechas en ejercicios fiscales anteriores y así disminuir necesidades dentro de los planteles educativos. 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Llevar a cabo evaluaciones o análisis de manera periódica la MIR para el análisis del funcionamiento interno de los planteles educativos y en caso de la Mir siempre apegándose a la metodología del Marco Lógico.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Intensificar la difusión de los servicios que se ofrecen en CONALEP Sinaloa entre la población estudiantil que representa la población objetivo.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C521956B-E868-466B-B183-C39F30F8235B}"/>
              </a:ext>
            </a:extLst>
          </p:cNvPr>
          <p:cNvSpPr txBox="1"/>
          <p:nvPr/>
        </p:nvSpPr>
        <p:spPr>
          <a:xfrm>
            <a:off x="755576" y="4221088"/>
            <a:ext cx="8136904" cy="1330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Actualización de la MIR 2021, modificándose el árbol del problema y árbol de soluciones, así como la subsecuente actualización para el ejercicio 2022.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Actualización del Reglamento Interior del Colegio de Educación Profesional Técnica del Estado de Sinaloa, impulsado por el Órgano Interno de Control de la Institución (POE 04-10-2021).</a:t>
            </a:r>
          </a:p>
          <a:p>
            <a:pPr marL="171450" indent="-171450" algn="just">
              <a:lnSpc>
                <a:spcPct val="130000"/>
              </a:lnSpc>
              <a:buFont typeface="Arial" pitchFamily="34" charset="0"/>
              <a:buChar char="•"/>
            </a:pPr>
            <a:r>
              <a:rPr lang="es-MX" sz="1050" dirty="0">
                <a:latin typeface="Mestiza" pitchFamily="50" charset="0"/>
              </a:rPr>
              <a:t>Seguimiento para la actualización del Manual de Procedimientos y Manual Organizacional, también impulsados por el Órgano Interno de Control.</a:t>
            </a:r>
          </a:p>
        </p:txBody>
      </p:sp>
      <p:sp>
        <p:nvSpPr>
          <p:cNvPr id="12" name="28 Marcador de título">
            <a:extLst>
              <a:ext uri="{FF2B5EF4-FFF2-40B4-BE49-F238E27FC236}">
                <a16:creationId xmlns:a16="http://schemas.microsoft.com/office/drawing/2014/main" id="{888730A8-D81C-4D60-9B2C-CE7D9C59963F}"/>
              </a:ext>
            </a:extLst>
          </p:cNvPr>
          <p:cNvSpPr txBox="1">
            <a:spLocks/>
          </p:cNvSpPr>
          <p:nvPr/>
        </p:nvSpPr>
        <p:spPr>
          <a:xfrm>
            <a:off x="4821619" y="684736"/>
            <a:ext cx="2448272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FAETA – Educación Tecnológica</a:t>
            </a:r>
          </a:p>
        </p:txBody>
      </p:sp>
    </p:spTree>
    <p:extLst>
      <p:ext uri="{BB962C8B-B14F-4D97-AF65-F5344CB8AC3E}">
        <p14:creationId xmlns:p14="http://schemas.microsoft.com/office/powerpoint/2010/main" val="3113330947"/>
      </p:ext>
    </p:extLst>
  </p:cSld>
  <p:clrMapOvr>
    <a:masterClrMapping/>
  </p:clrMapOvr>
</p:sld>
</file>

<file path=ppt/theme/theme1.xml><?xml version="1.0" encoding="utf-8"?>
<a:theme xmlns:a="http://schemas.openxmlformats.org/drawingml/2006/main" name="INFORME. Asistencia Alimentaria (Despensas y Desayunos Escolare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INFORME. Asistencia Alimentaria (Despensas y Desayunos Escolares)</Template>
  <TotalTime>3286</TotalTime>
  <Words>1831</Words>
  <Application>Microsoft Office PowerPoint</Application>
  <PresentationFormat>Presentación en pantalla (4:3)</PresentationFormat>
  <Paragraphs>125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Calibri</vt:lpstr>
      <vt:lpstr>Light</vt:lpstr>
      <vt:lpstr>Mestiza</vt:lpstr>
      <vt:lpstr>Montserrat Ultra Light</vt:lpstr>
      <vt:lpstr>Wingdings</vt:lpstr>
      <vt:lpstr>INFORME. Asistencia Alimentaria (Despensas y Desayunos Escolares)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Alimentaria (Despensas y Desayunos Escolares)</dc:title>
  <dc:creator>CLSinaloa</dc:creator>
  <cp:lastModifiedBy>Evaluacion</cp:lastModifiedBy>
  <cp:revision>128</cp:revision>
  <dcterms:created xsi:type="dcterms:W3CDTF">2020-02-21T23:32:07Z</dcterms:created>
  <dcterms:modified xsi:type="dcterms:W3CDTF">2022-06-29T16:37:59Z</dcterms:modified>
</cp:coreProperties>
</file>